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6"/>
  </p:notesMasterIdLst>
  <p:sldIdLst>
    <p:sldId id="266" r:id="rId2"/>
    <p:sldId id="285" r:id="rId3"/>
    <p:sldId id="284" r:id="rId4"/>
    <p:sldId id="286" r:id="rId5"/>
    <p:sldId id="287" r:id="rId6"/>
    <p:sldId id="288" r:id="rId7"/>
    <p:sldId id="289" r:id="rId8"/>
    <p:sldId id="290" r:id="rId9"/>
    <p:sldId id="291" r:id="rId10"/>
    <p:sldId id="292" r:id="rId11"/>
    <p:sldId id="293" r:id="rId12"/>
    <p:sldId id="294" r:id="rId13"/>
    <p:sldId id="295"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64" d="100"/>
          <a:sy n="64" d="100"/>
        </p:scale>
        <p:origin x="738"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4/5/2023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hyperlink" Target="https://neptune.ai/blog/modern-data-stack"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fivetran.com/blog/what-is-the-modern-data-stack" TargetMode="External"/><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hyperlink" Target="https://towardsdatascience.com/the-building-blocks-of-a-modern-data-platform-92e46061165"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Modern Data Stack</a:t>
            </a:r>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a:t>key building blocks of a </a:t>
            </a:r>
            <a:r>
              <a:rPr lang="en-US" dirty="0" smtClean="0"/>
              <a:t>MDS(6)</a:t>
            </a:r>
            <a:endParaRPr lang="en-US" dirty="0"/>
          </a:p>
        </p:txBody>
      </p:sp>
      <p:sp>
        <p:nvSpPr>
          <p:cNvPr id="3" name="Text Placeholder 2"/>
          <p:cNvSpPr>
            <a:spLocks noGrp="1"/>
          </p:cNvSpPr>
          <p:nvPr>
            <p:ph type="body" sz="quarter" idx="13"/>
          </p:nvPr>
        </p:nvSpPr>
        <p:spPr>
          <a:xfrm>
            <a:off x="857739" y="1600201"/>
            <a:ext cx="10160000" cy="4419599"/>
          </a:xfrm>
        </p:spPr>
        <p:txBody>
          <a:bodyPr/>
          <a:lstStyle/>
          <a:p>
            <a:r>
              <a:rPr lang="en-US" dirty="0"/>
              <a:t>While the modern data platform is great in some areas (super fast, easy to scale up, little overhead</a:t>
            </a:r>
            <a:r>
              <a:rPr lang="en-US" dirty="0" smtClean="0"/>
              <a:t>),</a:t>
            </a:r>
          </a:p>
          <a:p>
            <a:pPr lvl="1">
              <a:buFont typeface="Courier New" panose="02070309020205020404" pitchFamily="49" charset="0"/>
              <a:buChar char="o"/>
            </a:pPr>
            <a:r>
              <a:rPr lang="en-US" dirty="0" smtClean="0">
                <a:solidFill>
                  <a:srgbClr val="FF0000"/>
                </a:solidFill>
              </a:rPr>
              <a:t>it </a:t>
            </a:r>
            <a:r>
              <a:rPr lang="en-US" dirty="0">
                <a:solidFill>
                  <a:srgbClr val="FF0000"/>
                </a:solidFill>
              </a:rPr>
              <a:t>struggles with bringing discovery, trust and context to data.</a:t>
            </a:r>
          </a:p>
          <a:p>
            <a:endParaRPr lang="en-US" dirty="0"/>
          </a:p>
          <a:p>
            <a:r>
              <a:rPr lang="en-US" dirty="0"/>
              <a:t>Key tools for modern data cataloguing and governance:</a:t>
            </a:r>
          </a:p>
          <a:p>
            <a:pPr lvl="1">
              <a:buFont typeface="Courier New" panose="02070309020205020404" pitchFamily="49" charset="0"/>
              <a:buChar char="o"/>
            </a:pPr>
            <a:r>
              <a:rPr lang="en-US" dirty="0"/>
              <a:t>SAAS tools: </a:t>
            </a:r>
            <a:r>
              <a:rPr lang="en-US" dirty="0" err="1"/>
              <a:t>Atlan</a:t>
            </a:r>
            <a:endParaRPr lang="en-US" dirty="0"/>
          </a:p>
          <a:p>
            <a:pPr lvl="1">
              <a:buFont typeface="Courier New" panose="02070309020205020404" pitchFamily="49" charset="0"/>
              <a:buChar char="o"/>
            </a:pPr>
            <a:r>
              <a:rPr lang="en-US" dirty="0"/>
              <a:t>Open-source tools: Apache Atlas, LinkedIn’s </a:t>
            </a:r>
            <a:r>
              <a:rPr lang="en-US" dirty="0" err="1"/>
              <a:t>DataHub</a:t>
            </a:r>
            <a:r>
              <a:rPr lang="en-US" dirty="0"/>
              <a:t>, Lyft’s Amundsen</a:t>
            </a:r>
          </a:p>
          <a:p>
            <a:pPr lvl="1">
              <a:buFont typeface="Courier New" panose="02070309020205020404" pitchFamily="49" charset="0"/>
              <a:buChar char="o"/>
            </a:pPr>
            <a:r>
              <a:rPr lang="en-US" dirty="0"/>
              <a:t>In-house tools: Airbnb’s </a:t>
            </a:r>
            <a:r>
              <a:rPr lang="en-US" dirty="0" err="1"/>
              <a:t>Dataportal</a:t>
            </a:r>
            <a:r>
              <a:rPr lang="en-US" dirty="0"/>
              <a:t>, Facebook’s Nemo, Uber’s </a:t>
            </a:r>
            <a:r>
              <a:rPr lang="en-US" dirty="0" err="1"/>
              <a:t>Databook</a:t>
            </a:r>
            <a:endParaRPr lang="en-US" dirty="0"/>
          </a:p>
        </p:txBody>
      </p:sp>
      <p:sp>
        <p:nvSpPr>
          <p:cNvPr id="4" name="Text Placeholder 3"/>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11349467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a:t>key building blocks of a </a:t>
            </a:r>
            <a:r>
              <a:rPr lang="en-US" dirty="0" smtClean="0"/>
              <a:t>MDS(7)</a:t>
            </a:r>
            <a:endParaRPr lang="en-US" dirty="0"/>
          </a:p>
        </p:txBody>
      </p:sp>
      <p:sp>
        <p:nvSpPr>
          <p:cNvPr id="3" name="Text Placeholder 2"/>
          <p:cNvSpPr>
            <a:spLocks noGrp="1"/>
          </p:cNvSpPr>
          <p:nvPr>
            <p:ph type="body" sz="quarter" idx="13"/>
          </p:nvPr>
        </p:nvSpPr>
        <p:spPr>
          <a:xfrm>
            <a:off x="857739" y="1600201"/>
            <a:ext cx="10160000" cy="4419599"/>
          </a:xfrm>
        </p:spPr>
        <p:txBody>
          <a:bodyPr/>
          <a:lstStyle/>
          <a:p>
            <a:r>
              <a:rPr lang="en-US" dirty="0">
                <a:solidFill>
                  <a:srgbClr val="FF0000"/>
                </a:solidFill>
              </a:rPr>
              <a:t>A major challenge is to be able to manage privacy controls and access governance across entire stack</a:t>
            </a:r>
          </a:p>
          <a:p>
            <a:endParaRPr lang="en-US" dirty="0" smtClean="0"/>
          </a:p>
          <a:p>
            <a:r>
              <a:rPr lang="en-US" dirty="0" smtClean="0"/>
              <a:t>While </a:t>
            </a:r>
            <a:r>
              <a:rPr lang="en-US" dirty="0"/>
              <a:t>it’s still </a:t>
            </a:r>
            <a:r>
              <a:rPr lang="en-US" dirty="0">
                <a:solidFill>
                  <a:srgbClr val="FF0000"/>
                </a:solidFill>
              </a:rPr>
              <a:t>early</a:t>
            </a:r>
            <a:r>
              <a:rPr lang="en-US" dirty="0"/>
              <a:t>, there have been some </a:t>
            </a:r>
            <a:r>
              <a:rPr lang="en-US" dirty="0">
                <a:solidFill>
                  <a:srgbClr val="FF0000"/>
                </a:solidFill>
              </a:rPr>
              <a:t>recent players and developments </a:t>
            </a:r>
            <a:r>
              <a:rPr lang="en-US" dirty="0"/>
              <a:t>in the space and players emerging with tools </a:t>
            </a:r>
          </a:p>
          <a:p>
            <a:pPr lvl="1">
              <a:buFont typeface="Courier New" panose="02070309020205020404" pitchFamily="49" charset="0"/>
              <a:buChar char="o"/>
            </a:pPr>
            <a:r>
              <a:rPr lang="en-US" dirty="0"/>
              <a:t>that can act as an entitlement engine to </a:t>
            </a:r>
            <a:r>
              <a:rPr lang="en-US" dirty="0">
                <a:solidFill>
                  <a:srgbClr val="FF0000"/>
                </a:solidFill>
              </a:rPr>
              <a:t>apply privacy and security policies across the data stack</a:t>
            </a:r>
          </a:p>
          <a:p>
            <a:endParaRPr lang="en-US" dirty="0"/>
          </a:p>
          <a:p>
            <a:r>
              <a:rPr lang="en-US" dirty="0"/>
              <a:t>Key tools for data privacy and access governance:</a:t>
            </a:r>
          </a:p>
          <a:p>
            <a:pPr lvl="1">
              <a:buFont typeface="Courier New" panose="02070309020205020404" pitchFamily="49" charset="0"/>
              <a:buChar char="o"/>
            </a:pPr>
            <a:r>
              <a:rPr lang="en-US" dirty="0"/>
              <a:t>SAAS services: </a:t>
            </a:r>
            <a:r>
              <a:rPr lang="en-US" dirty="0" err="1"/>
              <a:t>Immuta</a:t>
            </a:r>
            <a:r>
              <a:rPr lang="en-US" dirty="0"/>
              <a:t>, </a:t>
            </a:r>
            <a:r>
              <a:rPr lang="en-US" dirty="0" err="1"/>
              <a:t>Okera</a:t>
            </a:r>
            <a:r>
              <a:rPr lang="en-US" dirty="0"/>
              <a:t>, </a:t>
            </a:r>
            <a:r>
              <a:rPr lang="en-US" dirty="0" err="1"/>
              <a:t>Privacera</a:t>
            </a:r>
            <a:endParaRPr lang="en-US" dirty="0"/>
          </a:p>
          <a:p>
            <a:pPr lvl="1">
              <a:buFont typeface="Courier New" panose="02070309020205020404" pitchFamily="49" charset="0"/>
              <a:buChar char="o"/>
            </a:pPr>
            <a:r>
              <a:rPr lang="en-US" dirty="0"/>
              <a:t>Open-source engines: Apache Ranger</a:t>
            </a:r>
          </a:p>
        </p:txBody>
      </p:sp>
      <p:sp>
        <p:nvSpPr>
          <p:cNvPr id="4" name="Text Placeholder 3"/>
          <p:cNvSpPr>
            <a:spLocks noGrp="1"/>
          </p:cNvSpPr>
          <p:nvPr>
            <p:ph type="body" sz="quarter" idx="14"/>
          </p:nvPr>
        </p:nvSpPr>
        <p:spPr/>
        <p:txBody>
          <a:bodyPr/>
          <a:lstStyle/>
          <a:p>
            <a:r>
              <a:rPr lang="en-US" dirty="0"/>
              <a:t>Modern data privacy and access governance</a:t>
            </a:r>
          </a:p>
        </p:txBody>
      </p:sp>
    </p:spTree>
    <p:extLst>
      <p:ext uri="{BB962C8B-B14F-4D97-AF65-F5344CB8AC3E}">
        <p14:creationId xmlns:p14="http://schemas.microsoft.com/office/powerpoint/2010/main" val="42291984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Other modern data tools you should know about</a:t>
            </a:r>
            <a:endParaRPr lang="en-US" dirty="0"/>
          </a:p>
        </p:txBody>
      </p:sp>
      <p:sp>
        <p:nvSpPr>
          <p:cNvPr id="3" name="Text Placeholder 2"/>
          <p:cNvSpPr>
            <a:spLocks noGrp="1"/>
          </p:cNvSpPr>
          <p:nvPr>
            <p:ph type="body" sz="quarter" idx="13"/>
          </p:nvPr>
        </p:nvSpPr>
        <p:spPr>
          <a:xfrm>
            <a:off x="857739" y="1600201"/>
            <a:ext cx="10160000" cy="4571999"/>
          </a:xfrm>
        </p:spPr>
        <p:txBody>
          <a:bodyPr>
            <a:normAutofit fontScale="92500" lnSpcReduction="20000"/>
          </a:bodyPr>
          <a:lstStyle/>
          <a:p>
            <a:r>
              <a:rPr lang="en-US" dirty="0"/>
              <a:t>Each company uses data differently, so many have </a:t>
            </a:r>
            <a:r>
              <a:rPr lang="en-US" dirty="0">
                <a:solidFill>
                  <a:srgbClr val="FF0000"/>
                </a:solidFill>
              </a:rPr>
              <a:t>added additional layers and tools for specific use </a:t>
            </a:r>
            <a:r>
              <a:rPr lang="en-US" dirty="0" smtClean="0">
                <a:solidFill>
                  <a:srgbClr val="FF0000"/>
                </a:solidFill>
              </a:rPr>
              <a:t>cases</a:t>
            </a:r>
            <a:endParaRPr lang="en-US" dirty="0"/>
          </a:p>
          <a:p>
            <a:endParaRPr lang="en-US" dirty="0" smtClean="0"/>
          </a:p>
          <a:p>
            <a:r>
              <a:rPr lang="en-US" dirty="0" smtClean="0"/>
              <a:t>Real-time </a:t>
            </a:r>
            <a:r>
              <a:rPr lang="en-US" dirty="0"/>
              <a:t>data processing tools</a:t>
            </a:r>
          </a:p>
          <a:p>
            <a:pPr lvl="1">
              <a:buFont typeface="Courier New" panose="02070309020205020404" pitchFamily="49" charset="0"/>
              <a:buChar char="o"/>
            </a:pPr>
            <a:r>
              <a:rPr lang="en-US" dirty="0"/>
              <a:t>Companies that need real-time data processing generally add two additional types of tools to their data platform:</a:t>
            </a:r>
          </a:p>
          <a:p>
            <a:pPr lvl="1">
              <a:buFont typeface="Courier New" panose="02070309020205020404" pitchFamily="49" charset="0"/>
              <a:buChar char="o"/>
            </a:pPr>
            <a:r>
              <a:rPr lang="en-US" dirty="0"/>
              <a:t>Real-time streaming pipelines: Confluent, Kafka</a:t>
            </a:r>
          </a:p>
          <a:p>
            <a:pPr lvl="1">
              <a:buFont typeface="Courier New" panose="02070309020205020404" pitchFamily="49" charset="0"/>
              <a:buChar char="o"/>
            </a:pPr>
            <a:r>
              <a:rPr lang="en-US" dirty="0"/>
              <a:t>Real-time analytics: Druid, Imply</a:t>
            </a:r>
          </a:p>
          <a:p>
            <a:endParaRPr lang="en-US" dirty="0"/>
          </a:p>
          <a:p>
            <a:r>
              <a:rPr lang="en-US" dirty="0"/>
              <a:t>Data science tools</a:t>
            </a:r>
          </a:p>
          <a:p>
            <a:pPr lvl="1">
              <a:buFont typeface="Courier New" panose="02070309020205020404" pitchFamily="49" charset="0"/>
              <a:buChar char="o"/>
            </a:pPr>
            <a:r>
              <a:rPr lang="en-US" dirty="0"/>
              <a:t>Companies that have moved past BI and analytics onto strong predictive and data science analytics often add a specific data science tool (or tools) to their data stack:</a:t>
            </a:r>
          </a:p>
          <a:p>
            <a:pPr lvl="1">
              <a:buFont typeface="Courier New" panose="02070309020205020404" pitchFamily="49" charset="0"/>
              <a:buChar char="o"/>
            </a:pPr>
            <a:r>
              <a:rPr lang="en-US" dirty="0"/>
              <a:t>Preferred by data scientists: Jupyter Notebooks</a:t>
            </a:r>
          </a:p>
          <a:p>
            <a:pPr lvl="1">
              <a:buFont typeface="Courier New" panose="02070309020205020404" pitchFamily="49" charset="0"/>
              <a:buChar char="o"/>
            </a:pPr>
            <a:r>
              <a:rPr lang="en-US" dirty="0"/>
              <a:t>Other options: </a:t>
            </a:r>
            <a:r>
              <a:rPr lang="en-US" dirty="0" err="1"/>
              <a:t>Dataiku</a:t>
            </a:r>
            <a:r>
              <a:rPr lang="en-US" dirty="0"/>
              <a:t>, </a:t>
            </a:r>
            <a:r>
              <a:rPr lang="en-US" dirty="0" err="1"/>
              <a:t>DataRobot</a:t>
            </a:r>
            <a:r>
              <a:rPr lang="en-US" dirty="0"/>
              <a:t>, Domino, </a:t>
            </a:r>
            <a:r>
              <a:rPr lang="en-US" dirty="0" err="1"/>
              <a:t>SageMaker</a:t>
            </a:r>
            <a:endParaRPr lang="en-US" dirty="0"/>
          </a:p>
          <a:p>
            <a:endParaRPr lang="en-US" dirty="0"/>
          </a:p>
          <a:p>
            <a:r>
              <a:rPr lang="en-US" dirty="0"/>
              <a:t>Event collectors</a:t>
            </a:r>
          </a:p>
          <a:p>
            <a:pPr lvl="1">
              <a:buFont typeface="Courier New" panose="02070309020205020404" pitchFamily="49" charset="0"/>
              <a:buChar char="o"/>
            </a:pPr>
            <a:r>
              <a:rPr lang="en-US" dirty="0"/>
              <a:t>Companies with a significant digital presence often add event collectors to log and store external events</a:t>
            </a:r>
          </a:p>
          <a:p>
            <a:pPr lvl="1">
              <a:buFont typeface="Courier New" panose="02070309020205020404" pitchFamily="49" charset="0"/>
              <a:buChar char="o"/>
            </a:pPr>
            <a:r>
              <a:rPr lang="en-US" dirty="0"/>
              <a:t>Tools like Segment and Snowplow are key additions to their data ingestion stack.</a:t>
            </a:r>
          </a:p>
          <a:p>
            <a:endParaRPr lang="en-US" dirty="0"/>
          </a:p>
        </p:txBody>
      </p:sp>
      <p:sp>
        <p:nvSpPr>
          <p:cNvPr id="4" name="Text Placeholder 3"/>
          <p:cNvSpPr>
            <a:spLocks noGrp="1"/>
          </p:cNvSpPr>
          <p:nvPr>
            <p:ph type="body" sz="quarter" idx="14"/>
          </p:nvPr>
        </p:nvSpPr>
        <p:spPr/>
        <p:txBody>
          <a:bodyPr/>
          <a:lstStyle/>
          <a:p>
            <a:r>
              <a:rPr lang="en-US" dirty="0"/>
              <a:t>Other modern data tools you should know about</a:t>
            </a:r>
          </a:p>
        </p:txBody>
      </p:sp>
    </p:spTree>
    <p:extLst>
      <p:ext uri="{BB962C8B-B14F-4D97-AF65-F5344CB8AC3E}">
        <p14:creationId xmlns:p14="http://schemas.microsoft.com/office/powerpoint/2010/main" val="17724400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Other </a:t>
            </a:r>
            <a:r>
              <a:rPr lang="en-US" dirty="0"/>
              <a:t>modern data tools you should know </a:t>
            </a:r>
            <a:r>
              <a:rPr lang="en-US" dirty="0" smtClean="0"/>
              <a:t>about(2)</a:t>
            </a:r>
            <a:r>
              <a:rPr lang="en-US" dirty="0"/>
              <a:t/>
            </a:r>
            <a:br>
              <a:rPr lang="en-US" dirty="0"/>
            </a:br>
            <a:endParaRPr lang="en-US" dirty="0"/>
          </a:p>
        </p:txBody>
      </p:sp>
      <p:sp>
        <p:nvSpPr>
          <p:cNvPr id="3" name="Text Placeholder 2"/>
          <p:cNvSpPr>
            <a:spLocks noGrp="1"/>
          </p:cNvSpPr>
          <p:nvPr>
            <p:ph type="body" sz="quarter" idx="13"/>
          </p:nvPr>
        </p:nvSpPr>
        <p:spPr>
          <a:xfrm>
            <a:off x="857739" y="1600201"/>
            <a:ext cx="10160000" cy="4267199"/>
          </a:xfrm>
        </p:spPr>
        <p:txBody>
          <a:bodyPr>
            <a:normAutofit/>
          </a:bodyPr>
          <a:lstStyle/>
          <a:p>
            <a:r>
              <a:rPr lang="en-US" dirty="0"/>
              <a:t>Data quality tools</a:t>
            </a:r>
          </a:p>
          <a:p>
            <a:pPr lvl="1">
              <a:buFont typeface="Courier New" panose="02070309020205020404" pitchFamily="49" charset="0"/>
              <a:buChar char="o"/>
            </a:pPr>
            <a:r>
              <a:rPr lang="en-US" dirty="0"/>
              <a:t>This space is still relatively nascent, but it’s seeing a lot of activity nowadays.</a:t>
            </a:r>
          </a:p>
          <a:p>
            <a:pPr lvl="1">
              <a:buFont typeface="Courier New" panose="02070309020205020404" pitchFamily="49" charset="0"/>
              <a:buChar char="o"/>
            </a:pPr>
            <a:r>
              <a:rPr lang="en-US" dirty="0"/>
              <a:t>seeing a few aspects of data quality incorporated throughout the data stack — data quality checks during profiling, business-driven quality rules, and unit testing frameworks within the pipeline</a:t>
            </a:r>
          </a:p>
          <a:p>
            <a:endParaRPr lang="en-US" dirty="0"/>
          </a:p>
          <a:p>
            <a:r>
              <a:rPr lang="en-US" dirty="0"/>
              <a:t>Data profiling</a:t>
            </a:r>
          </a:p>
          <a:p>
            <a:pPr lvl="1">
              <a:buFont typeface="Courier New" panose="02070309020205020404" pitchFamily="49" charset="0"/>
              <a:buChar char="o"/>
            </a:pPr>
            <a:r>
              <a:rPr lang="en-US" dirty="0"/>
              <a:t>getting engulfed by data catalog and governance tools like </a:t>
            </a:r>
            <a:r>
              <a:rPr lang="en-US" dirty="0" err="1"/>
              <a:t>Atlan</a:t>
            </a:r>
            <a:r>
              <a:rPr lang="en-US" dirty="0"/>
              <a:t> or open source profiling frameworks like Amazon </a:t>
            </a:r>
            <a:r>
              <a:rPr lang="en-US" dirty="0" err="1"/>
              <a:t>Deequ</a:t>
            </a:r>
            <a:endParaRPr lang="en-US" dirty="0"/>
          </a:p>
          <a:p>
            <a:endParaRPr lang="en-US" dirty="0"/>
          </a:p>
          <a:p>
            <a:r>
              <a:rPr lang="en-US" dirty="0"/>
              <a:t>Unit testing</a:t>
            </a:r>
          </a:p>
          <a:p>
            <a:pPr lvl="1">
              <a:buFont typeface="Courier New" panose="02070309020205020404" pitchFamily="49" charset="0"/>
              <a:buChar char="o"/>
            </a:pPr>
            <a:r>
              <a:rPr lang="en-US" dirty="0"/>
              <a:t>Frameworks like the open-source Great Expectations are emerging and evolving, allowing unit tests to be written as a part of data pipelines itself.</a:t>
            </a:r>
          </a:p>
          <a:p>
            <a:endParaRPr lang="en-US" dirty="0"/>
          </a:p>
        </p:txBody>
      </p:sp>
      <p:sp>
        <p:nvSpPr>
          <p:cNvPr id="4" name="Text Placeholder 3"/>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29485312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endParaRPr lang="en-US" dirty="0"/>
          </a:p>
        </p:txBody>
      </p:sp>
      <p:sp>
        <p:nvSpPr>
          <p:cNvPr id="4" name="TextBox 3"/>
          <p:cNvSpPr txBox="1"/>
          <p:nvPr/>
        </p:nvSpPr>
        <p:spPr>
          <a:xfrm>
            <a:off x="1143000" y="914400"/>
            <a:ext cx="6629400" cy="1200329"/>
          </a:xfrm>
          <a:prstGeom prst="rect">
            <a:avLst/>
          </a:prstGeom>
          <a:noFill/>
        </p:spPr>
        <p:txBody>
          <a:bodyPr wrap="square" rtlCol="0">
            <a:spAutoFit/>
          </a:bodyPr>
          <a:lstStyle/>
          <a:p>
            <a:r>
              <a:rPr lang="en-US" dirty="0" smtClean="0"/>
              <a:t>Reference:</a:t>
            </a:r>
          </a:p>
          <a:p>
            <a:r>
              <a:rPr lang="en-US" dirty="0"/>
              <a:t>The Building Blocks of a Modern Data </a:t>
            </a:r>
            <a:r>
              <a:rPr lang="en-US" dirty="0" smtClean="0"/>
              <a:t>Platform</a:t>
            </a:r>
          </a:p>
          <a:p>
            <a:r>
              <a:rPr lang="en-US" dirty="0"/>
              <a:t>https://towardsdatascience.com/the-building-blocks-of-a-modern-data-platform-92e46061165</a:t>
            </a:r>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 typical TDS setup</a:t>
            </a:r>
            <a:endParaRPr lang="en-IN" dirty="0"/>
          </a:p>
        </p:txBody>
      </p:sp>
      <p:sp>
        <p:nvSpPr>
          <p:cNvPr id="3" name="Text Placeholder 2"/>
          <p:cNvSpPr>
            <a:spLocks noGrp="1"/>
          </p:cNvSpPr>
          <p:nvPr>
            <p:ph type="body" sz="quarter" idx="13"/>
          </p:nvPr>
        </p:nvSpPr>
        <p:spPr>
          <a:xfrm>
            <a:off x="329247" y="1600201"/>
            <a:ext cx="10688492" cy="5029199"/>
          </a:xfrm>
        </p:spPr>
        <p:txBody>
          <a:bodyPr>
            <a:normAutofit fontScale="85000" lnSpcReduction="20000"/>
          </a:bodyPr>
          <a:lstStyle/>
          <a:p>
            <a:r>
              <a:rPr lang="en-US" dirty="0">
                <a:solidFill>
                  <a:srgbClr val="FF0000"/>
                </a:solidFill>
              </a:rPr>
              <a:t>Long turn-around time to untangle and set up infrastructure</a:t>
            </a:r>
          </a:p>
          <a:p>
            <a:pPr lvl="1">
              <a:buFont typeface="Courier New" panose="02070309020205020404" pitchFamily="49" charset="0"/>
              <a:buChar char="o"/>
            </a:pPr>
            <a:r>
              <a:rPr lang="en-US" dirty="0"/>
              <a:t>Companies making use of </a:t>
            </a:r>
            <a:r>
              <a:rPr lang="en-US" dirty="0">
                <a:solidFill>
                  <a:srgbClr val="FF0000"/>
                </a:solidFill>
              </a:rPr>
              <a:t>on-premise infrastructure </a:t>
            </a:r>
            <a:r>
              <a:rPr lang="en-US" dirty="0"/>
              <a:t>are responsible for all the costs associated with it</a:t>
            </a:r>
          </a:p>
          <a:p>
            <a:pPr lvl="2">
              <a:buFont typeface="Courier New" panose="02070309020205020404" pitchFamily="49" charset="0"/>
              <a:buChar char="o"/>
            </a:pPr>
            <a:r>
              <a:rPr lang="en-US" dirty="0"/>
              <a:t>such as the army of engineers required to keep everything maintained and running smoothly.</a:t>
            </a:r>
          </a:p>
          <a:p>
            <a:pPr lvl="1">
              <a:buFont typeface="Courier New" panose="02070309020205020404" pitchFamily="49" charset="0"/>
              <a:buChar char="o"/>
            </a:pPr>
            <a:r>
              <a:rPr lang="en-US" dirty="0"/>
              <a:t>As setup is so deeply interconnected, what may seem like </a:t>
            </a:r>
            <a:r>
              <a:rPr lang="en-US" dirty="0">
                <a:solidFill>
                  <a:srgbClr val="FF0000"/>
                </a:solidFill>
              </a:rPr>
              <a:t>a minor change might break other parts of the system</a:t>
            </a:r>
          </a:p>
          <a:p>
            <a:pPr lvl="1">
              <a:buFont typeface="Courier New" panose="02070309020205020404" pitchFamily="49" charset="0"/>
              <a:buChar char="o"/>
            </a:pPr>
            <a:r>
              <a:rPr lang="en-US" dirty="0"/>
              <a:t>Finding the exact logical coupling between the systems requires </a:t>
            </a:r>
            <a:r>
              <a:rPr lang="en-US" dirty="0">
                <a:solidFill>
                  <a:srgbClr val="FF0000"/>
                </a:solidFill>
              </a:rPr>
              <a:t>a lot of work-hours to analyze before any improvements </a:t>
            </a:r>
            <a:r>
              <a:rPr lang="en-US" dirty="0" smtClean="0"/>
              <a:t>can </a:t>
            </a:r>
          </a:p>
          <a:p>
            <a:pPr marL="457200" lvl="1" indent="0">
              <a:buNone/>
            </a:pPr>
            <a:r>
              <a:rPr lang="en-US" dirty="0" smtClean="0"/>
              <a:t>be </a:t>
            </a:r>
            <a:r>
              <a:rPr lang="en-US" dirty="0"/>
              <a:t>made to the existing </a:t>
            </a:r>
            <a:r>
              <a:rPr lang="en-US" dirty="0" smtClean="0"/>
              <a:t>landscape</a:t>
            </a:r>
            <a:endParaRPr lang="en-US" dirty="0"/>
          </a:p>
          <a:p>
            <a:pPr lvl="1">
              <a:buFont typeface="Courier New" panose="02070309020205020404" pitchFamily="49" charset="0"/>
              <a:buChar char="o"/>
            </a:pPr>
            <a:endParaRPr lang="en-US" dirty="0"/>
          </a:p>
          <a:p>
            <a:r>
              <a:rPr lang="en-US" dirty="0">
                <a:solidFill>
                  <a:srgbClr val="FF0000"/>
                </a:solidFill>
              </a:rPr>
              <a:t>Slow response to new information</a:t>
            </a:r>
          </a:p>
          <a:p>
            <a:pPr lvl="1">
              <a:buFont typeface="Courier New" panose="02070309020205020404" pitchFamily="49" charset="0"/>
              <a:buChar char="o"/>
            </a:pPr>
            <a:r>
              <a:rPr lang="en-US" dirty="0">
                <a:solidFill>
                  <a:srgbClr val="FF0000"/>
                </a:solidFill>
              </a:rPr>
              <a:t>As the company grows, so does its data and computational power needs</a:t>
            </a:r>
          </a:p>
          <a:p>
            <a:pPr lvl="1">
              <a:buFont typeface="Courier New" panose="02070309020205020404" pitchFamily="49" charset="0"/>
              <a:buChar char="o"/>
            </a:pPr>
            <a:r>
              <a:rPr lang="en-US" dirty="0">
                <a:solidFill>
                  <a:srgbClr val="FF0000"/>
                </a:solidFill>
              </a:rPr>
              <a:t>Very costly </a:t>
            </a:r>
            <a:r>
              <a:rPr lang="en-US" dirty="0"/>
              <a:t>in terms of resources and time when it comes </a:t>
            </a:r>
            <a:r>
              <a:rPr lang="en-US" dirty="0">
                <a:solidFill>
                  <a:srgbClr val="FF0000"/>
                </a:solidFill>
              </a:rPr>
              <a:t>to scaling out (expanding) on-premises infrastru</a:t>
            </a:r>
            <a:r>
              <a:rPr lang="en-US" dirty="0"/>
              <a:t>cture</a:t>
            </a:r>
          </a:p>
          <a:p>
            <a:pPr lvl="2">
              <a:buFont typeface="Courier New" panose="02070309020205020404" pitchFamily="49" charset="0"/>
              <a:buChar char="o"/>
            </a:pPr>
            <a:r>
              <a:rPr lang="en-US" dirty="0"/>
              <a:t>leads to a limit in how much computational power there is to analyze data</a:t>
            </a:r>
          </a:p>
          <a:p>
            <a:pPr lvl="2">
              <a:buFont typeface="Courier New" panose="02070309020205020404" pitchFamily="49" charset="0"/>
              <a:buChar char="o"/>
            </a:pPr>
            <a:r>
              <a:rPr lang="en-US" dirty="0"/>
              <a:t>data pipelines can take hours to complete, a problem that is compounded as the organization grows</a:t>
            </a:r>
          </a:p>
          <a:p>
            <a:pPr lvl="1">
              <a:buFont typeface="Courier New" panose="02070309020205020404" pitchFamily="49" charset="0"/>
              <a:buChar char="o"/>
            </a:pPr>
            <a:endParaRPr lang="en-US" dirty="0"/>
          </a:p>
          <a:p>
            <a:pPr lvl="1">
              <a:buFont typeface="Courier New" panose="02070309020205020404" pitchFamily="49" charset="0"/>
              <a:buChar char="o"/>
            </a:pPr>
            <a:r>
              <a:rPr lang="en-US" dirty="0">
                <a:solidFill>
                  <a:srgbClr val="FF0000"/>
                </a:solidFill>
              </a:rPr>
              <a:t>A TDS requires slow ETL (Extract, Transform, Load) operations before newly ingested data can conform to the rest of the data model</a:t>
            </a:r>
          </a:p>
          <a:p>
            <a:pPr lvl="2">
              <a:buFont typeface="Courier New" panose="02070309020205020404" pitchFamily="49" charset="0"/>
              <a:buChar char="o"/>
            </a:pPr>
            <a:r>
              <a:rPr lang="en-US" dirty="0"/>
              <a:t>A new data update can take weeks and many hours of refactoring before insights appear</a:t>
            </a:r>
          </a:p>
          <a:p>
            <a:pPr lvl="2">
              <a:buFont typeface="Courier New" panose="02070309020205020404" pitchFamily="49" charset="0"/>
              <a:buChar char="o"/>
            </a:pPr>
            <a:r>
              <a:rPr lang="en-US" dirty="0"/>
              <a:t>By the time the data is ready, the organization is unable to act in time resulting in missed opportunities.</a:t>
            </a:r>
          </a:p>
          <a:p>
            <a:endParaRPr lang="en-US" dirty="0"/>
          </a:p>
          <a:p>
            <a:r>
              <a:rPr lang="en-US" dirty="0">
                <a:solidFill>
                  <a:srgbClr val="FF0000"/>
                </a:solidFill>
              </a:rPr>
              <a:t>Expensive journey to insights</a:t>
            </a:r>
          </a:p>
          <a:p>
            <a:pPr lvl="1">
              <a:buFont typeface="Courier New" panose="02070309020205020404" pitchFamily="49" charset="0"/>
              <a:buChar char="o"/>
            </a:pPr>
            <a:r>
              <a:rPr lang="en-US" dirty="0"/>
              <a:t>A lot of the </a:t>
            </a:r>
            <a:r>
              <a:rPr lang="en-US" dirty="0">
                <a:solidFill>
                  <a:srgbClr val="FF0000"/>
                </a:solidFill>
              </a:rPr>
              <a:t>report generation is manually done</a:t>
            </a:r>
            <a:r>
              <a:rPr lang="en-US" dirty="0"/>
              <a:t>, especially when the data is coming from different sources</a:t>
            </a:r>
          </a:p>
          <a:p>
            <a:pPr lvl="2">
              <a:buFont typeface="Courier New" panose="02070309020205020404" pitchFamily="49" charset="0"/>
              <a:buChar char="o"/>
            </a:pPr>
            <a:r>
              <a:rPr lang="en-US" dirty="0"/>
              <a:t>The report is manually generated, manually cleaned, and manually transferred to Excel</a:t>
            </a:r>
          </a:p>
          <a:p>
            <a:pPr lvl="1">
              <a:buFont typeface="Courier New" panose="02070309020205020404" pitchFamily="49" charset="0"/>
              <a:buChar char="o"/>
            </a:pPr>
            <a:r>
              <a:rPr lang="en-US" dirty="0"/>
              <a:t>Leads to </a:t>
            </a:r>
            <a:r>
              <a:rPr lang="en-US" dirty="0">
                <a:solidFill>
                  <a:srgbClr val="FF0000"/>
                </a:solidFill>
              </a:rPr>
              <a:t>errors being made</a:t>
            </a:r>
            <a:r>
              <a:rPr lang="en-US" dirty="0"/>
              <a:t>, time being taken away from other business-critical tasks, and the inability to scale.</a:t>
            </a:r>
          </a:p>
          <a:p>
            <a:pPr lvl="2">
              <a:buFont typeface="Courier New" panose="02070309020205020404" pitchFamily="49" charset="0"/>
              <a:buChar char="o"/>
            </a:pPr>
            <a:r>
              <a:rPr lang="en-US" dirty="0"/>
              <a:t>Analysts are unable to efficiently perform their roles due to the complex landscape</a:t>
            </a:r>
            <a:endParaRPr lang="en-IN" dirty="0"/>
          </a:p>
        </p:txBody>
      </p:sp>
      <p:sp>
        <p:nvSpPr>
          <p:cNvPr id="4" name="Text Placeholder 3"/>
          <p:cNvSpPr>
            <a:spLocks noGrp="1"/>
          </p:cNvSpPr>
          <p:nvPr>
            <p:ph type="body" sz="quarter" idx="14"/>
          </p:nvPr>
        </p:nvSpPr>
        <p:spPr/>
        <p:txBody>
          <a:bodyPr/>
          <a:lstStyle/>
          <a:p>
            <a:r>
              <a:rPr lang="en-IN" dirty="0" smtClean="0"/>
              <a:t>Three </a:t>
            </a:r>
            <a:r>
              <a:rPr lang="en-IN" dirty="0"/>
              <a:t>major problems</a:t>
            </a:r>
            <a:endParaRPr lang="en-IN" dirty="0"/>
          </a:p>
        </p:txBody>
      </p:sp>
      <p:sp>
        <p:nvSpPr>
          <p:cNvPr id="5" name="TextBox 4"/>
          <p:cNvSpPr txBox="1"/>
          <p:nvPr/>
        </p:nvSpPr>
        <p:spPr>
          <a:xfrm>
            <a:off x="9067033" y="6432455"/>
            <a:ext cx="2185934" cy="369332"/>
          </a:xfrm>
          <a:prstGeom prst="rect">
            <a:avLst/>
          </a:prstGeom>
          <a:noFill/>
        </p:spPr>
        <p:txBody>
          <a:bodyPr wrap="square" rtlCol="0">
            <a:spAutoFit/>
          </a:bodyPr>
          <a:lstStyle/>
          <a:p>
            <a:r>
              <a:rPr lang="en-US" dirty="0" smtClean="0">
                <a:hlinkClick r:id="rId2"/>
              </a:rPr>
              <a:t>Source: </a:t>
            </a:r>
            <a:r>
              <a:rPr lang="en-US" dirty="0" err="1" smtClean="0">
                <a:hlinkClick r:id="rId2"/>
              </a:rPr>
              <a:t>neptune</a:t>
            </a:r>
            <a:endParaRPr lang="en-US" dirty="0"/>
          </a:p>
        </p:txBody>
      </p:sp>
    </p:spTree>
    <p:extLst>
      <p:ext uri="{BB962C8B-B14F-4D97-AF65-F5344CB8AC3E}">
        <p14:creationId xmlns:p14="http://schemas.microsoft.com/office/powerpoint/2010/main" val="9375338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Modern Data Stack</a:t>
            </a:r>
            <a:endParaRPr lang="en-IN" dirty="0"/>
          </a:p>
        </p:txBody>
      </p:sp>
      <p:sp>
        <p:nvSpPr>
          <p:cNvPr id="3" name="Text Placeholder 2"/>
          <p:cNvSpPr>
            <a:spLocks noGrp="1"/>
          </p:cNvSpPr>
          <p:nvPr>
            <p:ph type="body" sz="quarter" idx="13"/>
          </p:nvPr>
        </p:nvSpPr>
        <p:spPr>
          <a:xfrm>
            <a:off x="857739" y="1600201"/>
            <a:ext cx="5695461" cy="4952999"/>
          </a:xfrm>
        </p:spPr>
        <p:txBody>
          <a:bodyPr>
            <a:normAutofit/>
          </a:bodyPr>
          <a:lstStyle/>
          <a:p>
            <a:r>
              <a:rPr lang="en-US" dirty="0">
                <a:solidFill>
                  <a:srgbClr val="FF0000"/>
                </a:solidFill>
              </a:rPr>
              <a:t>A radically new approach to data integration saves engineering time, allowing engineers and analysts to pursue higher-value </a:t>
            </a:r>
            <a:r>
              <a:rPr lang="en-US" dirty="0" smtClean="0">
                <a:solidFill>
                  <a:srgbClr val="FF0000"/>
                </a:solidFill>
              </a:rPr>
              <a:t>activities!</a:t>
            </a:r>
            <a:endParaRPr lang="en-US" dirty="0">
              <a:solidFill>
                <a:srgbClr val="FF0000"/>
              </a:solidFill>
            </a:endParaRPr>
          </a:p>
          <a:p>
            <a:endParaRPr lang="en-US" dirty="0"/>
          </a:p>
          <a:p>
            <a:r>
              <a:rPr lang="en-US" dirty="0"/>
              <a:t>The modern data stack (MDS) is a </a:t>
            </a:r>
            <a:r>
              <a:rPr lang="en-US" dirty="0">
                <a:solidFill>
                  <a:srgbClr val="FF0000"/>
                </a:solidFill>
              </a:rPr>
              <a:t>suite of tools used for data integration</a:t>
            </a:r>
            <a:r>
              <a:rPr lang="en-US" dirty="0"/>
              <a:t>. These tools include, in order of how the data flows:</a:t>
            </a:r>
          </a:p>
          <a:p>
            <a:pPr lvl="1">
              <a:buFont typeface="Courier New" panose="02070309020205020404" pitchFamily="49" charset="0"/>
              <a:buChar char="o"/>
            </a:pPr>
            <a:r>
              <a:rPr lang="en-US" dirty="0"/>
              <a:t>a fully managed ELT data pipeline</a:t>
            </a:r>
          </a:p>
          <a:p>
            <a:pPr lvl="1">
              <a:buFont typeface="Courier New" panose="02070309020205020404" pitchFamily="49" charset="0"/>
              <a:buChar char="o"/>
            </a:pPr>
            <a:r>
              <a:rPr lang="en-US" dirty="0"/>
              <a:t>a cloud-based columnar warehouse or data lake as a destination</a:t>
            </a:r>
          </a:p>
          <a:p>
            <a:pPr lvl="1">
              <a:buFont typeface="Courier New" panose="02070309020205020404" pitchFamily="49" charset="0"/>
              <a:buChar char="o"/>
            </a:pPr>
            <a:r>
              <a:rPr lang="en-US" dirty="0"/>
              <a:t>a data transformation tool</a:t>
            </a:r>
          </a:p>
          <a:p>
            <a:pPr lvl="1">
              <a:buFont typeface="Courier New" panose="02070309020205020404" pitchFamily="49" charset="0"/>
              <a:buChar char="o"/>
            </a:pPr>
            <a:r>
              <a:rPr lang="en-US" dirty="0"/>
              <a:t>a business intelligence or data visualization platform.</a:t>
            </a:r>
          </a:p>
          <a:p>
            <a:endParaRPr lang="en-US" dirty="0"/>
          </a:p>
          <a:p>
            <a:r>
              <a:rPr lang="en-US" dirty="0"/>
              <a:t>The goal of an MDS is to analyze business’s data to proactively uncover new areas of opportunity and improve efficiency</a:t>
            </a:r>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6580682" y="2667000"/>
            <a:ext cx="5066693" cy="2538413"/>
          </a:xfrm>
          <a:prstGeom prst="rect">
            <a:avLst/>
          </a:prstGeom>
        </p:spPr>
      </p:pic>
      <p:sp>
        <p:nvSpPr>
          <p:cNvPr id="6" name="TextBox 5"/>
          <p:cNvSpPr txBox="1"/>
          <p:nvPr/>
        </p:nvSpPr>
        <p:spPr>
          <a:xfrm>
            <a:off x="9220200" y="5486400"/>
            <a:ext cx="2306003" cy="369332"/>
          </a:xfrm>
          <a:prstGeom prst="rect">
            <a:avLst/>
          </a:prstGeom>
          <a:noFill/>
        </p:spPr>
        <p:txBody>
          <a:bodyPr wrap="square" rtlCol="0">
            <a:spAutoFit/>
          </a:bodyPr>
          <a:lstStyle/>
          <a:p>
            <a:r>
              <a:rPr lang="en-US" dirty="0">
                <a:hlinkClick r:id="rId3"/>
              </a:rPr>
              <a:t>Source: </a:t>
            </a:r>
            <a:r>
              <a:rPr lang="en-US" dirty="0" err="1">
                <a:hlinkClick r:id="rId3"/>
              </a:rPr>
              <a:t>fivetran</a:t>
            </a:r>
            <a:endParaRPr lang="en-US"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3 characteristics of a modern data platform</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t>A modern platform should be…</a:t>
            </a:r>
          </a:p>
          <a:p>
            <a:pPr lvl="1">
              <a:buFont typeface="Courier New" panose="02070309020205020404" pitchFamily="49" charset="0"/>
              <a:buChar char="o"/>
            </a:pPr>
            <a:r>
              <a:rPr lang="en-US" dirty="0" smtClean="0"/>
              <a:t>Easy </a:t>
            </a:r>
            <a:r>
              <a:rPr lang="en-US" dirty="0"/>
              <a:t>to set up </a:t>
            </a:r>
            <a:endParaRPr lang="en-US" dirty="0" smtClean="0"/>
          </a:p>
          <a:p>
            <a:pPr lvl="2">
              <a:buFont typeface="Courier New" panose="02070309020205020404" pitchFamily="49" charset="0"/>
              <a:buChar char="o"/>
            </a:pPr>
            <a:r>
              <a:rPr lang="en-US" dirty="0" smtClean="0"/>
              <a:t>no </a:t>
            </a:r>
            <a:r>
              <a:rPr lang="en-US" dirty="0"/>
              <a:t>lengthy sales process, demo calls, and implementation cycles. Just login, pay via credit card, and go!</a:t>
            </a:r>
          </a:p>
          <a:p>
            <a:pPr lvl="1">
              <a:buFont typeface="Courier New" panose="02070309020205020404" pitchFamily="49" charset="0"/>
              <a:buChar char="o"/>
            </a:pPr>
            <a:r>
              <a:rPr lang="en-US" dirty="0"/>
              <a:t>Pay as you go </a:t>
            </a:r>
          </a:p>
          <a:p>
            <a:pPr lvl="2">
              <a:buFont typeface="Courier New" panose="02070309020205020404" pitchFamily="49" charset="0"/>
              <a:buChar char="o"/>
            </a:pPr>
            <a:r>
              <a:rPr lang="en-US" dirty="0" smtClean="0"/>
              <a:t>no </a:t>
            </a:r>
            <a:r>
              <a:rPr lang="en-US" dirty="0"/>
              <a:t>up-front payments and million dollar licensing fees. The “modern” stack is all about putting power in the hands of the consumer, i.e. paying only for what you use</a:t>
            </a:r>
          </a:p>
          <a:p>
            <a:pPr lvl="1">
              <a:buFont typeface="Courier New" panose="02070309020205020404" pitchFamily="49" charset="0"/>
              <a:buChar char="o"/>
            </a:pPr>
            <a:r>
              <a:rPr lang="en-US" dirty="0"/>
              <a:t>Plug and play </a:t>
            </a:r>
          </a:p>
          <a:p>
            <a:pPr lvl="2">
              <a:buFont typeface="Courier New" panose="02070309020205020404" pitchFamily="49" charset="0"/>
              <a:buChar char="o"/>
            </a:pPr>
            <a:r>
              <a:rPr lang="en-US" dirty="0" smtClean="0"/>
              <a:t>the </a:t>
            </a:r>
            <a:r>
              <a:rPr lang="en-US" dirty="0"/>
              <a:t>modern data stack will continue to evolve and innovate, and the best of breed tools do not enforce “lock in” like tools in the legacy era, and are instead built on open standards &amp; APIs allowing easy integration with the rest of the stack</a:t>
            </a:r>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5871651" y="5857832"/>
            <a:ext cx="5179816" cy="369332"/>
          </a:xfrm>
          <a:prstGeom prst="rect">
            <a:avLst/>
          </a:prstGeom>
          <a:noFill/>
        </p:spPr>
        <p:txBody>
          <a:bodyPr wrap="none" rtlCol="0">
            <a:spAutoFit/>
          </a:bodyPr>
          <a:lstStyle/>
          <a:p>
            <a:r>
              <a:rPr lang="en-US" dirty="0">
                <a:hlinkClick r:id="rId2"/>
              </a:rPr>
              <a:t>Source: the-building-blocks-of-a-modern-data-</a:t>
            </a:r>
            <a:r>
              <a:rPr lang="en-US" dirty="0" err="1">
                <a:hlinkClick r:id="rId2"/>
              </a:rPr>
              <a:t>platfor</a:t>
            </a:r>
            <a:endParaRPr lang="en-US" dirty="0"/>
          </a:p>
        </p:txBody>
      </p:sp>
    </p:spTree>
    <p:extLst>
      <p:ext uri="{BB962C8B-B14F-4D97-AF65-F5344CB8AC3E}">
        <p14:creationId xmlns:p14="http://schemas.microsoft.com/office/powerpoint/2010/main" val="1197800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key building blocks of a modern data platform</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2001203" y="1476375"/>
            <a:ext cx="9525000" cy="4772025"/>
          </a:xfrm>
          <a:prstGeom prst="rect">
            <a:avLst/>
          </a:prstGeom>
        </p:spPr>
      </p:pic>
      <p:sp>
        <p:nvSpPr>
          <p:cNvPr id="6" name="TextBox 5"/>
          <p:cNvSpPr txBox="1"/>
          <p:nvPr/>
        </p:nvSpPr>
        <p:spPr>
          <a:xfrm>
            <a:off x="8229600" y="6400800"/>
            <a:ext cx="2286000" cy="369332"/>
          </a:xfrm>
          <a:prstGeom prst="rect">
            <a:avLst/>
          </a:prstGeom>
          <a:noFill/>
        </p:spPr>
        <p:txBody>
          <a:bodyPr wrap="square" rtlCol="0">
            <a:spAutoFit/>
          </a:bodyPr>
          <a:lstStyle/>
          <a:p>
            <a:r>
              <a:rPr lang="en-US" dirty="0" smtClean="0"/>
              <a:t>Source: </a:t>
            </a:r>
            <a:r>
              <a:rPr lang="en-US" dirty="0" err="1" smtClean="0"/>
              <a:t>atlan</a:t>
            </a:r>
            <a:endParaRPr lang="en-US" dirty="0"/>
          </a:p>
        </p:txBody>
      </p:sp>
    </p:spTree>
    <p:extLst>
      <p:ext uri="{BB962C8B-B14F-4D97-AF65-F5344CB8AC3E}">
        <p14:creationId xmlns:p14="http://schemas.microsoft.com/office/powerpoint/2010/main" val="38743343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key building blocks of a </a:t>
            </a:r>
            <a:r>
              <a:rPr lang="en-US" dirty="0" smtClean="0"/>
              <a:t>MDS(2)</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t>Data ingestion is likely where efforts to build out a modern data platform get started </a:t>
            </a:r>
          </a:p>
          <a:p>
            <a:pPr lvl="1">
              <a:buFont typeface="Courier New" panose="02070309020205020404" pitchFamily="49" charset="0"/>
              <a:buChar char="o"/>
            </a:pPr>
            <a:r>
              <a:rPr lang="en-US" dirty="0"/>
              <a:t>i.e. how to bring data from a variety of different data sources and ingest it into core data storage layer?</a:t>
            </a:r>
          </a:p>
          <a:p>
            <a:endParaRPr lang="en-US" dirty="0" smtClean="0"/>
          </a:p>
          <a:p>
            <a:r>
              <a:rPr lang="en-US" dirty="0"/>
              <a:t>The majority of data pipelines capture data in batch, using SQL </a:t>
            </a:r>
            <a:r>
              <a:rPr lang="en-US" dirty="0" smtClean="0"/>
              <a:t>queries or </a:t>
            </a:r>
            <a:r>
              <a:rPr lang="en-US" dirty="0"/>
              <a:t>extract routines, but this is changing</a:t>
            </a:r>
          </a:p>
          <a:p>
            <a:pPr lvl="1">
              <a:buFont typeface="Courier New" panose="02070309020205020404" pitchFamily="49" charset="0"/>
              <a:buChar char="o"/>
            </a:pPr>
            <a:r>
              <a:rPr lang="en-US" dirty="0"/>
              <a:t>Many companies now prefer a streaming-first architecture that captures and processes data in real time in a continuous stream</a:t>
            </a:r>
          </a:p>
          <a:p>
            <a:pPr lvl="1">
              <a:buFont typeface="Courier New" panose="02070309020205020404" pitchFamily="49" charset="0"/>
              <a:buChar char="o"/>
            </a:pPr>
            <a:r>
              <a:rPr lang="en-US" dirty="0"/>
              <a:t>Streaming tools use change data capture, replication, and/or publish/subscribe messaging systems to capture events as they happen, move them into the data environment, and analyze them. </a:t>
            </a:r>
          </a:p>
          <a:p>
            <a:endParaRPr lang="en-US" dirty="0" smtClean="0"/>
          </a:p>
          <a:p>
            <a:r>
              <a:rPr lang="en-US" dirty="0" smtClean="0"/>
              <a:t>Some </a:t>
            </a:r>
            <a:r>
              <a:rPr lang="en-US" dirty="0"/>
              <a:t>key modern data ingestion tools:</a:t>
            </a:r>
          </a:p>
          <a:p>
            <a:pPr lvl="1">
              <a:buFont typeface="Courier New" panose="02070309020205020404" pitchFamily="49" charset="0"/>
              <a:buChar char="o"/>
            </a:pPr>
            <a:r>
              <a:rPr lang="en-US" dirty="0"/>
              <a:t>SAAS tools: </a:t>
            </a:r>
            <a:r>
              <a:rPr lang="en-US" dirty="0" err="1"/>
              <a:t>Fivetran</a:t>
            </a:r>
            <a:r>
              <a:rPr lang="en-US" dirty="0"/>
              <a:t>, </a:t>
            </a:r>
            <a:r>
              <a:rPr lang="en-US" dirty="0" err="1"/>
              <a:t>Hevo</a:t>
            </a:r>
            <a:r>
              <a:rPr lang="en-US" dirty="0"/>
              <a:t> Data, Stitch</a:t>
            </a:r>
          </a:p>
          <a:p>
            <a:pPr lvl="1">
              <a:buFont typeface="Courier New" panose="02070309020205020404" pitchFamily="49" charset="0"/>
              <a:buChar char="o"/>
            </a:pPr>
            <a:r>
              <a:rPr lang="en-US" dirty="0"/>
              <a:t>Open-source tools: Singer, </a:t>
            </a:r>
            <a:r>
              <a:rPr lang="en-US" dirty="0" err="1"/>
              <a:t>StreamSets</a:t>
            </a:r>
            <a:endParaRPr lang="en-US" dirty="0"/>
          </a:p>
          <a:p>
            <a:pPr lvl="1">
              <a:buFont typeface="Courier New" panose="02070309020205020404" pitchFamily="49" charset="0"/>
              <a:buChar char="o"/>
            </a:pPr>
            <a:r>
              <a:rPr lang="en-US" dirty="0"/>
              <a:t>Custom data ingestion pipelines built on orchestration engines like Airflow</a:t>
            </a:r>
            <a:endParaRPr lang="en-IN" dirty="0"/>
          </a:p>
        </p:txBody>
      </p:sp>
      <p:sp>
        <p:nvSpPr>
          <p:cNvPr id="4" name="Text Placeholder 3"/>
          <p:cNvSpPr>
            <a:spLocks noGrp="1"/>
          </p:cNvSpPr>
          <p:nvPr>
            <p:ph type="body" sz="quarter" idx="14"/>
          </p:nvPr>
        </p:nvSpPr>
        <p:spPr/>
        <p:txBody>
          <a:bodyPr/>
          <a:lstStyle/>
          <a:p>
            <a:r>
              <a:rPr lang="en-IN" dirty="0"/>
              <a:t>Modern data ingestion</a:t>
            </a:r>
            <a:endParaRPr lang="en-IN" dirty="0"/>
          </a:p>
        </p:txBody>
      </p:sp>
    </p:spTree>
    <p:extLst>
      <p:ext uri="{BB962C8B-B14F-4D97-AF65-F5344CB8AC3E}">
        <p14:creationId xmlns:p14="http://schemas.microsoft.com/office/powerpoint/2010/main" val="6611984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key building blocks of a </a:t>
            </a:r>
            <a:r>
              <a:rPr lang="en-US" dirty="0" smtClean="0"/>
              <a:t>MDS(3)</a:t>
            </a:r>
            <a:endParaRPr lang="en-IN" dirty="0"/>
          </a:p>
        </p:txBody>
      </p:sp>
      <p:sp>
        <p:nvSpPr>
          <p:cNvPr id="3" name="Text Placeholder 2"/>
          <p:cNvSpPr>
            <a:spLocks noGrp="1"/>
          </p:cNvSpPr>
          <p:nvPr>
            <p:ph type="body" sz="quarter" idx="13"/>
          </p:nvPr>
        </p:nvSpPr>
        <p:spPr>
          <a:xfrm>
            <a:off x="329247" y="1600201"/>
            <a:ext cx="10688492" cy="4952999"/>
          </a:xfrm>
        </p:spPr>
        <p:txBody>
          <a:bodyPr>
            <a:normAutofit fontScale="85000" lnSpcReduction="20000"/>
          </a:bodyPr>
          <a:lstStyle/>
          <a:p>
            <a:r>
              <a:rPr lang="en-US" dirty="0"/>
              <a:t>The data storage and processing layer is fundamental to the modern data platform</a:t>
            </a:r>
          </a:p>
          <a:p>
            <a:endParaRPr lang="en-US" dirty="0"/>
          </a:p>
          <a:p>
            <a:r>
              <a:rPr lang="en-US" dirty="0"/>
              <a:t>Architecture is evolving, typically see </a:t>
            </a:r>
            <a:r>
              <a:rPr lang="en-US" dirty="0">
                <a:solidFill>
                  <a:srgbClr val="FF0000"/>
                </a:solidFill>
              </a:rPr>
              <a:t>3 kinds of tools or frameworks</a:t>
            </a:r>
            <a:r>
              <a:rPr lang="en-US" dirty="0"/>
              <a:t>:</a:t>
            </a:r>
          </a:p>
          <a:p>
            <a:endParaRPr lang="en-US" dirty="0"/>
          </a:p>
          <a:p>
            <a:r>
              <a:rPr lang="en-US" dirty="0"/>
              <a:t>Data warehouses</a:t>
            </a:r>
          </a:p>
          <a:p>
            <a:pPr lvl="1">
              <a:buFont typeface="Courier New" panose="02070309020205020404" pitchFamily="49" charset="0"/>
              <a:buChar char="o"/>
            </a:pPr>
            <a:r>
              <a:rPr lang="en-US" dirty="0"/>
              <a:t>The cornerstone of this architecture is a modern data warehouse</a:t>
            </a:r>
          </a:p>
          <a:p>
            <a:pPr lvl="1">
              <a:buFont typeface="Courier New" panose="02070309020205020404" pitchFamily="49" charset="0"/>
              <a:buChar char="o"/>
            </a:pPr>
            <a:r>
              <a:rPr lang="en-US" dirty="0"/>
              <a:t>generally the system of choice for analysts since they optimize compute and processing speed</a:t>
            </a:r>
          </a:p>
          <a:p>
            <a:pPr lvl="1">
              <a:buFont typeface="Courier New" panose="02070309020205020404" pitchFamily="49" charset="0"/>
              <a:buChar char="o"/>
            </a:pPr>
            <a:r>
              <a:rPr lang="en-US" dirty="0"/>
              <a:t>Key data warehouse tools include </a:t>
            </a:r>
            <a:r>
              <a:rPr lang="en-US" dirty="0" err="1">
                <a:solidFill>
                  <a:srgbClr val="FF0000"/>
                </a:solidFill>
              </a:rPr>
              <a:t>BigQuery</a:t>
            </a:r>
            <a:r>
              <a:rPr lang="en-US" dirty="0">
                <a:solidFill>
                  <a:srgbClr val="FF0000"/>
                </a:solidFill>
              </a:rPr>
              <a:t>, Redshift, and Snowflake</a:t>
            </a:r>
            <a:r>
              <a:rPr lang="en-US" dirty="0"/>
              <a:t>.</a:t>
            </a:r>
          </a:p>
          <a:p>
            <a:pPr lvl="1">
              <a:buFont typeface="Courier New" panose="02070309020205020404" pitchFamily="49" charset="0"/>
              <a:buChar char="o"/>
            </a:pPr>
            <a:endParaRPr lang="en-US" dirty="0"/>
          </a:p>
          <a:p>
            <a:r>
              <a:rPr lang="en-US" dirty="0"/>
              <a:t>Data lakes</a:t>
            </a:r>
          </a:p>
          <a:p>
            <a:pPr lvl="1">
              <a:buFont typeface="Courier New" panose="02070309020205020404" pitchFamily="49" charset="0"/>
              <a:buChar char="o"/>
            </a:pPr>
            <a:r>
              <a:rPr lang="en-US" dirty="0"/>
              <a:t>Refers to data being stored on an </a:t>
            </a:r>
            <a:r>
              <a:rPr lang="en-US" dirty="0">
                <a:solidFill>
                  <a:srgbClr val="FF0000"/>
                </a:solidFill>
              </a:rPr>
              <a:t>object storage like Amazon S3, coupled </a:t>
            </a:r>
            <a:r>
              <a:rPr lang="en-US" dirty="0"/>
              <a:t>with tools to process the data such as </a:t>
            </a:r>
            <a:r>
              <a:rPr lang="en-US" dirty="0">
                <a:solidFill>
                  <a:srgbClr val="FF0000"/>
                </a:solidFill>
              </a:rPr>
              <a:t>Spark</a:t>
            </a:r>
          </a:p>
          <a:p>
            <a:pPr lvl="1">
              <a:buFont typeface="Courier New" panose="02070309020205020404" pitchFamily="49" charset="0"/>
              <a:buChar char="o"/>
            </a:pPr>
            <a:r>
              <a:rPr lang="en-US" dirty="0"/>
              <a:t>cheap storage systems are often used to store vast amounts of </a:t>
            </a:r>
            <a:r>
              <a:rPr lang="en-US" dirty="0">
                <a:solidFill>
                  <a:srgbClr val="FF0000"/>
                </a:solidFill>
              </a:rPr>
              <a:t>raw or even unstructured data</a:t>
            </a:r>
          </a:p>
          <a:p>
            <a:pPr lvl="1">
              <a:buFont typeface="Courier New" panose="02070309020205020404" pitchFamily="49" charset="0"/>
              <a:buChar char="o"/>
            </a:pPr>
            <a:r>
              <a:rPr lang="en-US" dirty="0"/>
              <a:t>Key tools for data lakes:</a:t>
            </a:r>
          </a:p>
          <a:p>
            <a:pPr lvl="2">
              <a:buFont typeface="Courier New" panose="02070309020205020404" pitchFamily="49" charset="0"/>
              <a:buChar char="o"/>
            </a:pPr>
            <a:r>
              <a:rPr lang="en-US" dirty="0"/>
              <a:t>Data storage: Amazon S3, Azure Data Lake Storage Gen2, Google Cloud Storage</a:t>
            </a:r>
          </a:p>
          <a:p>
            <a:pPr lvl="2">
              <a:buFont typeface="Courier New" panose="02070309020205020404" pitchFamily="49" charset="0"/>
              <a:buChar char="o"/>
            </a:pPr>
            <a:r>
              <a:rPr lang="en-US" dirty="0"/>
              <a:t>Data processing engines: </a:t>
            </a:r>
            <a:r>
              <a:rPr lang="en-US" dirty="0" err="1"/>
              <a:t>Databricks</a:t>
            </a:r>
            <a:r>
              <a:rPr lang="en-US" dirty="0"/>
              <a:t> or Spark; Athena, Presto, or Starburst; </a:t>
            </a:r>
            <a:r>
              <a:rPr lang="en-US" dirty="0" err="1"/>
              <a:t>Dremio</a:t>
            </a:r>
            <a:endParaRPr lang="en-US" dirty="0"/>
          </a:p>
          <a:p>
            <a:endParaRPr lang="en-US" dirty="0"/>
          </a:p>
          <a:p>
            <a:r>
              <a:rPr lang="en-US" dirty="0"/>
              <a:t>Data </a:t>
            </a:r>
            <a:r>
              <a:rPr lang="en-US" dirty="0" err="1"/>
              <a:t>lakehouses</a:t>
            </a:r>
            <a:endParaRPr lang="en-US" dirty="0"/>
          </a:p>
          <a:p>
            <a:pPr lvl="1">
              <a:buFont typeface="Courier New" panose="02070309020205020404" pitchFamily="49" charset="0"/>
              <a:buChar char="o"/>
            </a:pPr>
            <a:r>
              <a:rPr lang="en-US" dirty="0"/>
              <a:t>One of the trends is seeing this year is the </a:t>
            </a:r>
            <a:r>
              <a:rPr lang="en-US" dirty="0">
                <a:solidFill>
                  <a:srgbClr val="FF0000"/>
                </a:solidFill>
              </a:rPr>
              <a:t>long-awaited convergence of data warehouses and lakes</a:t>
            </a:r>
          </a:p>
          <a:p>
            <a:pPr lvl="1">
              <a:buFont typeface="Courier New" panose="02070309020205020404" pitchFamily="49" charset="0"/>
              <a:buChar char="o"/>
            </a:pPr>
            <a:r>
              <a:rPr lang="en-US" dirty="0"/>
              <a:t>help unify the </a:t>
            </a:r>
            <a:r>
              <a:rPr lang="en-US" dirty="0" err="1"/>
              <a:t>siloed</a:t>
            </a:r>
            <a:r>
              <a:rPr lang="en-US" dirty="0"/>
              <a:t> systems that most companies have created over the last decade</a:t>
            </a:r>
          </a:p>
          <a:p>
            <a:pPr lvl="1">
              <a:buFont typeface="Courier New" panose="02070309020205020404" pitchFamily="49" charset="0"/>
              <a:buChar char="o"/>
            </a:pPr>
            <a:r>
              <a:rPr lang="en-US" dirty="0">
                <a:solidFill>
                  <a:srgbClr val="FF0000"/>
                </a:solidFill>
              </a:rPr>
              <a:t>a system design that combines the data management features such as ACID transactions and change data capture from a data warehouse with the low-cost storage of a data lake.</a:t>
            </a:r>
            <a:endParaRPr lang="en-IN" dirty="0">
              <a:solidFill>
                <a:srgbClr val="FF0000"/>
              </a:solidFill>
            </a:endParaRPr>
          </a:p>
        </p:txBody>
      </p:sp>
      <p:sp>
        <p:nvSpPr>
          <p:cNvPr id="4" name="Text Placeholder 3"/>
          <p:cNvSpPr>
            <a:spLocks noGrp="1"/>
          </p:cNvSpPr>
          <p:nvPr>
            <p:ph type="body" sz="quarter" idx="14"/>
          </p:nvPr>
        </p:nvSpPr>
        <p:spPr/>
        <p:txBody>
          <a:bodyPr/>
          <a:lstStyle/>
          <a:p>
            <a:r>
              <a:rPr lang="en-IN" dirty="0"/>
              <a:t>Modern data storage and processing</a:t>
            </a:r>
            <a:endParaRPr lang="en-IN" dirty="0"/>
          </a:p>
        </p:txBody>
      </p:sp>
    </p:spTree>
    <p:extLst>
      <p:ext uri="{BB962C8B-B14F-4D97-AF65-F5344CB8AC3E}">
        <p14:creationId xmlns:p14="http://schemas.microsoft.com/office/powerpoint/2010/main" val="19246101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key building blocks of a </a:t>
            </a:r>
            <a:r>
              <a:rPr lang="en-US" dirty="0" smtClean="0"/>
              <a:t>MDS(4)</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solidFill>
                  <a:srgbClr val="FF0000"/>
                </a:solidFill>
              </a:rPr>
              <a:t>Two core implementations </a:t>
            </a:r>
            <a:r>
              <a:rPr lang="en-US" dirty="0"/>
              <a:t>seeing today for the data transformation layer</a:t>
            </a:r>
          </a:p>
          <a:p>
            <a:endParaRPr lang="en-US" dirty="0"/>
          </a:p>
          <a:p>
            <a:r>
              <a:rPr lang="en-US" dirty="0"/>
              <a:t>For companies with </a:t>
            </a:r>
            <a:r>
              <a:rPr lang="en-US" dirty="0">
                <a:solidFill>
                  <a:srgbClr val="FF0000"/>
                </a:solidFill>
              </a:rPr>
              <a:t>data warehouse–first architectures</a:t>
            </a:r>
          </a:p>
          <a:p>
            <a:pPr lvl="1">
              <a:buFont typeface="Courier New" panose="02070309020205020404" pitchFamily="49" charset="0"/>
              <a:buChar char="o"/>
            </a:pPr>
            <a:r>
              <a:rPr lang="en-US" dirty="0"/>
              <a:t>tools like </a:t>
            </a:r>
            <a:r>
              <a:rPr lang="en-US" dirty="0" err="1">
                <a:solidFill>
                  <a:srgbClr val="FF0000"/>
                </a:solidFill>
              </a:rPr>
              <a:t>dbt</a:t>
            </a:r>
            <a:r>
              <a:rPr lang="en-US" dirty="0">
                <a:solidFill>
                  <a:srgbClr val="FF0000"/>
                </a:solidFill>
              </a:rPr>
              <a:t> </a:t>
            </a:r>
            <a:r>
              <a:rPr lang="en-US" dirty="0"/>
              <a:t>that leverage native </a:t>
            </a:r>
            <a:r>
              <a:rPr lang="en-US" dirty="0">
                <a:solidFill>
                  <a:srgbClr val="FF0000"/>
                </a:solidFill>
              </a:rPr>
              <a:t>SQL</a:t>
            </a:r>
            <a:r>
              <a:rPr lang="en-US" dirty="0"/>
              <a:t> for transformation have emerged as the top choice for data </a:t>
            </a:r>
            <a:r>
              <a:rPr lang="en-US" dirty="0" smtClean="0"/>
              <a:t>transformation</a:t>
            </a:r>
          </a:p>
          <a:p>
            <a:pPr lvl="1"/>
            <a:endParaRPr lang="en-US" dirty="0"/>
          </a:p>
          <a:p>
            <a:r>
              <a:rPr lang="en-US" dirty="0"/>
              <a:t>The other common implementation is using </a:t>
            </a:r>
            <a:r>
              <a:rPr lang="en-US" dirty="0">
                <a:solidFill>
                  <a:srgbClr val="FF0000"/>
                </a:solidFill>
              </a:rPr>
              <a:t>Airflow as an orchestration engine </a:t>
            </a:r>
            <a:r>
              <a:rPr lang="en-US" dirty="0"/>
              <a:t>coupled with </a:t>
            </a:r>
            <a:r>
              <a:rPr lang="en-US" dirty="0">
                <a:solidFill>
                  <a:srgbClr val="FF0000"/>
                </a:solidFill>
              </a:rPr>
              <a:t>custom transformation in a programming language like Python</a:t>
            </a:r>
          </a:p>
          <a:p>
            <a:endParaRPr lang="en-US" dirty="0"/>
          </a:p>
          <a:p>
            <a:r>
              <a:rPr lang="en-US" dirty="0"/>
              <a:t>Key tools for data transformation:</a:t>
            </a:r>
          </a:p>
          <a:p>
            <a:pPr lvl="1">
              <a:buFont typeface="Courier New" panose="02070309020205020404" pitchFamily="49" charset="0"/>
              <a:buChar char="o"/>
            </a:pPr>
            <a:r>
              <a:rPr lang="en-US" dirty="0"/>
              <a:t>With data warehouses: </a:t>
            </a:r>
            <a:r>
              <a:rPr lang="en-US" dirty="0" err="1"/>
              <a:t>dbt</a:t>
            </a:r>
            <a:r>
              <a:rPr lang="en-US" dirty="0"/>
              <a:t>, </a:t>
            </a:r>
            <a:r>
              <a:rPr lang="en-US" dirty="0" err="1"/>
              <a:t>Matillion</a:t>
            </a:r>
            <a:endParaRPr lang="en-US" dirty="0"/>
          </a:p>
          <a:p>
            <a:pPr lvl="1">
              <a:buFont typeface="Courier New" panose="02070309020205020404" pitchFamily="49" charset="0"/>
              <a:buChar char="o"/>
            </a:pPr>
            <a:r>
              <a:rPr lang="en-US" dirty="0"/>
              <a:t>With an orchestration engine: Apache Airflow + Python, R, or SQL</a:t>
            </a:r>
            <a:endParaRPr lang="en-IN" dirty="0"/>
          </a:p>
        </p:txBody>
      </p:sp>
      <p:sp>
        <p:nvSpPr>
          <p:cNvPr id="4" name="Text Placeholder 3"/>
          <p:cNvSpPr>
            <a:spLocks noGrp="1"/>
          </p:cNvSpPr>
          <p:nvPr>
            <p:ph type="body" sz="quarter" idx="14"/>
          </p:nvPr>
        </p:nvSpPr>
        <p:spPr/>
        <p:txBody>
          <a:bodyPr/>
          <a:lstStyle/>
          <a:p>
            <a:r>
              <a:rPr lang="en-IN" dirty="0"/>
              <a:t>Modern data transformation</a:t>
            </a:r>
            <a:endParaRPr lang="en-IN" dirty="0"/>
          </a:p>
        </p:txBody>
      </p:sp>
    </p:spTree>
    <p:extLst>
      <p:ext uri="{BB962C8B-B14F-4D97-AF65-F5344CB8AC3E}">
        <p14:creationId xmlns:p14="http://schemas.microsoft.com/office/powerpoint/2010/main" val="42440291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key building blocks of a </a:t>
            </a:r>
            <a:r>
              <a:rPr lang="en-US" dirty="0" smtClean="0"/>
              <a:t>MDS(5)</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t>BI dashboards have been around for ages</a:t>
            </a:r>
          </a:p>
          <a:p>
            <a:pPr lvl="1">
              <a:buFont typeface="Courier New" panose="02070309020205020404" pitchFamily="49" charset="0"/>
              <a:buChar char="o"/>
            </a:pPr>
            <a:r>
              <a:rPr lang="en-US" dirty="0">
                <a:solidFill>
                  <a:srgbClr val="FF0000"/>
                </a:solidFill>
              </a:rPr>
              <a:t>but the latest breed of BI and analytics tools are built to fit within a larger modern data platform</a:t>
            </a:r>
          </a:p>
          <a:p>
            <a:pPr lvl="1">
              <a:buFont typeface="Courier New" panose="02070309020205020404" pitchFamily="49" charset="0"/>
              <a:buChar char="o"/>
            </a:pPr>
            <a:r>
              <a:rPr lang="en-US" dirty="0"/>
              <a:t>generally more </a:t>
            </a:r>
            <a:r>
              <a:rPr lang="en-US" dirty="0">
                <a:solidFill>
                  <a:srgbClr val="FF0000"/>
                </a:solidFill>
              </a:rPr>
              <a:t>self-service platforms </a:t>
            </a:r>
            <a:r>
              <a:rPr lang="en-US" dirty="0"/>
              <a:t>that allow users </a:t>
            </a:r>
            <a:r>
              <a:rPr lang="en-US" dirty="0">
                <a:solidFill>
                  <a:srgbClr val="FF0000"/>
                </a:solidFill>
              </a:rPr>
              <a:t>to explore data</a:t>
            </a:r>
            <a:r>
              <a:rPr lang="en-US" dirty="0"/>
              <a:t>, rather than just consuming graphs and charts</a:t>
            </a:r>
          </a:p>
          <a:p>
            <a:endParaRPr lang="en-US" dirty="0"/>
          </a:p>
          <a:p>
            <a:r>
              <a:rPr lang="en-US" dirty="0"/>
              <a:t>Modern BI tools include </a:t>
            </a:r>
            <a:r>
              <a:rPr lang="en-US" dirty="0">
                <a:solidFill>
                  <a:srgbClr val="FF0000"/>
                </a:solidFill>
              </a:rPr>
              <a:t>Looker, Mode, </a:t>
            </a:r>
            <a:r>
              <a:rPr lang="en-US" dirty="0" err="1">
                <a:solidFill>
                  <a:srgbClr val="FF0000"/>
                </a:solidFill>
              </a:rPr>
              <a:t>Redash</a:t>
            </a:r>
            <a:r>
              <a:rPr lang="en-US" dirty="0">
                <a:solidFill>
                  <a:srgbClr val="FF0000"/>
                </a:solidFill>
              </a:rPr>
              <a:t>, Sigma, </a:t>
            </a:r>
            <a:r>
              <a:rPr lang="en-US" dirty="0" err="1">
                <a:solidFill>
                  <a:srgbClr val="FF0000"/>
                </a:solidFill>
              </a:rPr>
              <a:t>Sisense</a:t>
            </a:r>
            <a:r>
              <a:rPr lang="en-US" dirty="0">
                <a:solidFill>
                  <a:srgbClr val="FF0000"/>
                </a:solidFill>
              </a:rPr>
              <a:t>, Superset, and Tableau</a:t>
            </a:r>
            <a:r>
              <a:rPr lang="en-US" dirty="0"/>
              <a:t>.</a:t>
            </a:r>
            <a:endParaRPr lang="en-IN" dirty="0"/>
          </a:p>
        </p:txBody>
      </p:sp>
      <p:sp>
        <p:nvSpPr>
          <p:cNvPr id="4" name="Text Placeholder 3"/>
          <p:cNvSpPr>
            <a:spLocks noGrp="1"/>
          </p:cNvSpPr>
          <p:nvPr>
            <p:ph type="body" sz="quarter" idx="14"/>
          </p:nvPr>
        </p:nvSpPr>
        <p:spPr/>
        <p:txBody>
          <a:bodyPr/>
          <a:lstStyle/>
          <a:p>
            <a:r>
              <a:rPr lang="en-US" dirty="0"/>
              <a:t>Modern business intelligence and analytics</a:t>
            </a:r>
            <a:endParaRPr lang="en-IN" dirty="0"/>
          </a:p>
        </p:txBody>
      </p:sp>
    </p:spTree>
    <p:extLst>
      <p:ext uri="{BB962C8B-B14F-4D97-AF65-F5344CB8AC3E}">
        <p14:creationId xmlns:p14="http://schemas.microsoft.com/office/powerpoint/2010/main" val="9091529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3213</TotalTime>
  <Words>1526</Words>
  <Application>Microsoft Office PowerPoint</Application>
  <PresentationFormat>Widescreen</PresentationFormat>
  <Paragraphs>153</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Courier New</vt:lpstr>
      <vt:lpstr>Helvetica</vt:lpstr>
      <vt:lpstr>Helvetica Light</vt:lpstr>
      <vt:lpstr>Office Theme</vt:lpstr>
      <vt:lpstr>Modern Data Stack</vt:lpstr>
      <vt:lpstr>A typical TDS setup</vt:lpstr>
      <vt:lpstr>Modern Data Stack</vt:lpstr>
      <vt:lpstr>The 3 characteristics of a modern data platform</vt:lpstr>
      <vt:lpstr>The key building blocks of a modern data platform</vt:lpstr>
      <vt:lpstr>The key building blocks of a MDS(2)</vt:lpstr>
      <vt:lpstr>The key building blocks of a MDS(3)</vt:lpstr>
      <vt:lpstr>The key building blocks of a MDS(4)</vt:lpstr>
      <vt:lpstr>The key building blocks of a MDS(5)</vt:lpstr>
      <vt:lpstr>The key building blocks of a MDS(6)</vt:lpstr>
      <vt:lpstr>The key building blocks of a MDS(7)</vt:lpstr>
      <vt:lpstr>Other modern data tools you should know about</vt:lpstr>
      <vt:lpstr> Other modern data tools you should know about(2) </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244</cp:revision>
  <dcterms:created xsi:type="dcterms:W3CDTF">2018-10-16T06:13:57Z</dcterms:created>
  <dcterms:modified xsi:type="dcterms:W3CDTF">2023-04-05T10:12:45Z</dcterms:modified>
</cp:coreProperties>
</file>

<file path=docProps/thumbnail.jpeg>
</file>